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58" r:id="rId10"/>
    <p:sldId id="259" r:id="rId11"/>
    <p:sldId id="260" r:id="rId12"/>
    <p:sldId id="269" r:id="rId13"/>
    <p:sldId id="270" r:id="rId14"/>
    <p:sldId id="271" r:id="rId15"/>
    <p:sldId id="272" r:id="rId16"/>
    <p:sldId id="273" r:id="rId17"/>
    <p:sldId id="274" r:id="rId18"/>
    <p:sldId id="277" r:id="rId19"/>
    <p:sldId id="275" r:id="rId20"/>
    <p:sldId id="282" r:id="rId21"/>
    <p:sldId id="268" r:id="rId22"/>
    <p:sldId id="28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91"/>
    <p:restoredTop sz="86395"/>
  </p:normalViewPr>
  <p:slideViewPr>
    <p:cSldViewPr snapToGrid="0" snapToObjects="1">
      <p:cViewPr varScale="1">
        <p:scale>
          <a:sx n="110" d="100"/>
          <a:sy n="110" d="100"/>
        </p:scale>
        <p:origin x="63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04C138-CB19-884C-8F32-CA178129B2F7}" type="datetimeFigureOut">
              <a:rPr lang="en-US" smtClean="0"/>
              <a:t>6/13/22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A699C2-378C-C740-AF28-A20EACC0B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278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A699C2-378C-C740-AF28-A20EACC0B88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015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A699C2-378C-C740-AF28-A20EACC0B88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288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0A2DB-EA5F-AA46-AF17-45A7C786EE3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67000" y="524486"/>
            <a:ext cx="9144000" cy="1051168"/>
          </a:xfrm>
        </p:spPr>
        <p:txBody>
          <a:bodyPr anchor="b"/>
          <a:lstStyle>
            <a:lvl1pPr algn="r">
              <a:defRPr sz="6000">
                <a:effectLst>
                  <a:glow rad="127000">
                    <a:schemeClr val="bg1">
                      <a:alpha val="70000"/>
                    </a:schemeClr>
                  </a:glow>
                </a:effectLst>
              </a:defRPr>
            </a:lvl1pPr>
          </a:lstStyle>
          <a:p>
            <a:r>
              <a:rPr lang="en-US"/>
              <a:t>Title of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3897F0-9AB4-284D-B03B-76EDEE95B33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67000" y="1667730"/>
            <a:ext cx="9144000" cy="1655762"/>
          </a:xfrm>
        </p:spPr>
        <p:txBody>
          <a:bodyPr/>
          <a:lstStyle>
            <a:lvl1pPr marL="0" indent="0" algn="r">
              <a:buNone/>
              <a:defRPr sz="2400">
                <a:effectLst>
                  <a:glow rad="101600">
                    <a:schemeClr val="bg1">
                      <a:alpha val="70000"/>
                    </a:schemeClr>
                  </a:glo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of Presentation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28E5215-AF3C-2A49-BB7B-950368DAA5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3E8E210E-6FDC-CE4E-AA5C-56CB8EC0D839}" type="datetimeFigureOut">
              <a:rPr lang="en-US"/>
              <a:pPr/>
              <a:t>6/13/22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70DED5D-27B1-674F-9883-D7FB46DCA8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A8F920D-0BA2-9E40-BF9A-B88F48E8D4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ED9B38AB-A8C2-9742-BFB9-13C4F0189D4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86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4C2DD-3CA7-AC4F-85C3-B667A4C7F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E0E1A-B17B-994F-A688-E6B78C1C0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B7F2E9B-25B2-CF47-990F-69533FAD37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3E8E210E-6FDC-CE4E-AA5C-56CB8EC0D839}" type="datetimeFigureOut">
              <a:rPr lang="en-US"/>
              <a:pPr/>
              <a:t>6/13/22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A1FC69C-DB69-3E4B-A1CE-203F4859FF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43D7197-D191-ED4F-8540-CCD608763D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ED9B38AB-A8C2-9742-BFB9-13C4F0189D4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97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4C2DD-3CA7-AC4F-85C3-B667A4C7F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E0E1A-B17B-994F-A688-E6B78C1C0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B7F2E9B-25B2-CF47-990F-69533FAD37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3E8E210E-6FDC-CE4E-AA5C-56CB8EC0D839}" type="datetimeFigureOut">
              <a:rPr lang="en-US"/>
              <a:pPr/>
              <a:t>6/13/22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A1FC69C-DB69-3E4B-A1CE-203F4859FF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43D7197-D191-ED4F-8540-CCD608763D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ED9B38AB-A8C2-9742-BFB9-13C4F0189D4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706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444815"/>
            <a:ext cx="10969139" cy="940443"/>
          </a:xfrm>
        </p:spPr>
        <p:txBody>
          <a:bodyPr/>
          <a:lstStyle>
            <a:lvl1pPr algn="l">
              <a:defRPr/>
            </a:lvl1pPr>
          </a:lstStyle>
          <a:p>
            <a:r>
              <a:rPr kumimoji="0" lang="fr-CH"/>
              <a:t>Click to edit Master title style</a:t>
            </a:r>
            <a:endParaRPr kumimoji="0"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913835" y="6356351"/>
            <a:ext cx="6685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8391-D411-FE40-AAD7-861AE5233E0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idx="10"/>
          </p:nvPr>
        </p:nvSpPr>
        <p:spPr>
          <a:xfrm>
            <a:off x="609600" y="3391125"/>
            <a:ext cx="3657600" cy="419653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CH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62872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E0E1A-B17B-994F-A688-E6B78C1C0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466AE67A-C154-4969-8599-A2E475F97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F0E3871D-3071-F8C4-C5DF-9F875F288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E210E-6FDC-CE4E-AA5C-56CB8EC0D839}" type="datetimeFigureOut">
              <a:rPr lang="en-US" smtClean="0"/>
              <a:pPr/>
              <a:t>6/13/22</a:t>
            </a:fld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203AB7E-F309-3F7B-7FF9-63D864005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A0274AF-BF76-C4C0-E4E0-A1AAE798C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9B38AB-A8C2-9742-BFB9-13C4F0189D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1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73647-84EA-EC49-9B6E-68E58E247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8C611-9A47-0B4C-A277-27B18FBEF6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6013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3F3213-5F37-224A-980C-A8430DBE60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0013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5B0C5F9-417C-094F-8BC7-010EB82817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3E8E210E-6FDC-CE4E-AA5C-56CB8EC0D839}" type="datetimeFigureOut">
              <a:rPr lang="en-US"/>
              <a:pPr/>
              <a:t>6/13/22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E55CF63-8AE7-EF40-A782-9C0E7AB48C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1790528-936E-E040-A459-F48ABB5B65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ED9B38AB-A8C2-9742-BFB9-13C4F0189D4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70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8368E-EA73-6B46-B0FF-A88E6B8B2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819" y="118941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65E83-9E0F-064F-ADCD-C9C143639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9819" y="1434979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1C7A94-8F8D-E94F-A07D-B21C166A98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9819" y="2258891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0C394A-4CEB-E043-A847-AF02FBDF06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2231" y="1458425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704177-104A-3146-9662-33F1C5895E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32231" y="2258891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68B580E-8CE5-534D-AEC2-E1D5F7857A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3E8E210E-6FDC-CE4E-AA5C-56CB8EC0D839}" type="datetimeFigureOut">
              <a:rPr lang="en-US"/>
              <a:pPr/>
              <a:t>6/13/22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1BF01A5-3968-0444-83E6-59AF0D1F1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30C9163-48E8-734A-A9CD-1ABD863C1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7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ED9B38AB-A8C2-9742-BFB9-13C4F0189D4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61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AAB62-EF65-CB43-86CD-FCE550CCB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3DD226D-3621-0D4F-9D8E-954B8D1168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3E8E210E-6FDC-CE4E-AA5C-56CB8EC0D839}" type="datetimeFigureOut">
              <a:rPr lang="en-US"/>
              <a:pPr/>
              <a:t>6/13/22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F6F1EB4-ED76-7B4F-8C7A-3F1F9FFAAE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A467168-B905-8843-9D77-A2BE6BE436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ED9B38AB-A8C2-9742-BFB9-13C4F0189D4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034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043DB8F-4FD6-7947-A811-97884E207E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3E8E210E-6FDC-CE4E-AA5C-56CB8EC0D839}" type="datetimeFigureOut">
              <a:rPr lang="en-US"/>
              <a:pPr/>
              <a:t>6/13/22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2A8FA46-AC87-BE41-98EB-1722490688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6E22694-0084-B749-989E-62D5682FFE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ED9B38AB-A8C2-9742-BFB9-13C4F0189D4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0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blipFill dpi="0" rotWithShape="1">
          <a:blip r:embed="rId2">
            <a:alphaModFix amt="37558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090AF-1461-A245-85BA-FFA3C19C5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AD558-AE89-5940-B6B2-FFAFCA0F9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4F0184-0900-5443-9BDD-B1800EB3AD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B697B23-4D70-0A4E-9415-D38C28DC20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3E8E210E-6FDC-CE4E-AA5C-56CB8EC0D839}" type="datetimeFigureOut">
              <a:rPr lang="en-US"/>
              <a:pPr/>
              <a:t>6/13/22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BD4879B-57C6-D743-B485-CDE9A88B70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34E606D-7A93-D54B-982F-9A428993F1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ED9B38AB-A8C2-9742-BFB9-13C4F0189D4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92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A9D19-5D5B-2E47-BAF5-C04266A95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0A7D72-5963-DA4F-9EF1-CFB8DFB3D2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E549D4-E6D4-C940-A47E-63CCFAEB62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D89E9A70-6DB2-C042-9EB1-8305F76308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3E8E210E-6FDC-CE4E-AA5C-56CB8EC0D839}" type="datetimeFigureOut">
              <a:rPr lang="en-US"/>
              <a:pPr/>
              <a:t>6/13/22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6AB9A59-7D4D-B243-A333-79B647B7EA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22F55B1-E2D7-E447-B7F8-956C1066C4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ED9B38AB-A8C2-9742-BFB9-13C4F0189D4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31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4C2DD-3CA7-AC4F-85C3-B667A4C7F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E0E1A-B17B-994F-A688-E6B78C1C0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F962FF7-0752-BF48-A8E6-9E1339D23B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3E8E210E-6FDC-CE4E-AA5C-56CB8EC0D839}" type="datetimeFigureOut">
              <a:rPr lang="en-US"/>
              <a:pPr/>
              <a:t>6/13/22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FC1EFFE-FE47-F74A-9BC5-875E516CB0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CAAF099-F5CB-5D40-9BCD-568CE54755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ED9B38AB-A8C2-9742-BFB9-13C4F0189D4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186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E23B3A-7364-644F-BA28-8D1F35FC9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13" y="118941"/>
            <a:ext cx="111918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991528-CADD-1340-8C99-C3240E089A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6012" y="1487243"/>
            <a:ext cx="11191895" cy="38835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AEBB4-42BA-D44A-9DAE-5C0431AE5F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3E8E210E-6FDC-CE4E-AA5C-56CB8EC0D839}" type="datetimeFigureOut">
              <a:rPr lang="en-US"/>
              <a:pPr/>
              <a:t>6/13/22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18187-8291-0F48-A84D-4B0B3C1CA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E0EBD-067A-7E46-9F60-CF9BAD6D05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ED9B38AB-A8C2-9742-BFB9-13C4F0189D4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814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0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effectLst>
            <a:glow rad="139700">
              <a:schemeClr val="bg1">
                <a:alpha val="40000"/>
              </a:schemeClr>
            </a:glow>
          </a:effectLst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00827F"/>
        </a:buClr>
        <a:buFont typeface="Wingdings" pitchFamily="2" charset="2"/>
        <a:buChar char="§"/>
        <a:defRPr sz="2800" b="0" i="0" kern="1200">
          <a:solidFill>
            <a:schemeClr val="tx1"/>
          </a:solidFill>
          <a:effectLst>
            <a:glow rad="139700">
              <a:schemeClr val="bg1">
                <a:alpha val="40000"/>
              </a:schemeClr>
            </a:glow>
          </a:effectLst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827F"/>
        </a:buClr>
        <a:buFont typeface="Wingdings" pitchFamily="2" charset="2"/>
        <a:buChar char="§"/>
        <a:defRPr sz="2400" b="0" i="0" kern="1200">
          <a:solidFill>
            <a:schemeClr val="tx1"/>
          </a:solidFill>
          <a:effectLst>
            <a:glow rad="139700">
              <a:schemeClr val="bg1">
                <a:alpha val="40000"/>
              </a:schemeClr>
            </a:glow>
          </a:effectLst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827F"/>
        </a:buClr>
        <a:buFont typeface="Wingdings" pitchFamily="2" charset="2"/>
        <a:buChar char="§"/>
        <a:defRPr sz="2000" b="0" i="0" kern="1200">
          <a:solidFill>
            <a:schemeClr val="tx1"/>
          </a:solidFill>
          <a:effectLst>
            <a:glow rad="139700">
              <a:schemeClr val="bg1">
                <a:alpha val="40000"/>
              </a:schemeClr>
            </a:glow>
          </a:effectLst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827F"/>
        </a:buClr>
        <a:buFont typeface="Wingdings" pitchFamily="2" charset="2"/>
        <a:buChar char="§"/>
        <a:defRPr sz="1800" b="0" i="0" kern="1200">
          <a:solidFill>
            <a:schemeClr val="tx1"/>
          </a:solidFill>
          <a:effectLst>
            <a:glow rad="139700">
              <a:schemeClr val="bg1">
                <a:alpha val="40000"/>
              </a:schemeClr>
            </a:glow>
          </a:effectLst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827F"/>
        </a:buClr>
        <a:buFont typeface="Wingdings" pitchFamily="2" charset="2"/>
        <a:buChar char="§"/>
        <a:defRPr sz="1800" b="0" i="0" kern="1200">
          <a:solidFill>
            <a:schemeClr val="tx1"/>
          </a:solidFill>
          <a:effectLst>
            <a:glow rad="139700">
              <a:schemeClr val="bg1">
                <a:alpha val="40000"/>
              </a:schemeClr>
            </a:glow>
          </a:effectLst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kotlinlang.org/docs/control-flow.html#when-expression" TargetMode="External"/><Relationship Id="rId13" Type="http://schemas.openxmlformats.org/officeDocument/2006/relationships/hyperlink" Target="https://kotlinlang.org/docs/inline-functions.html" TargetMode="External"/><Relationship Id="rId3" Type="http://schemas.openxmlformats.org/officeDocument/2006/relationships/hyperlink" Target="https://kotlinlang.org/docs/packages.html#imports" TargetMode="External"/><Relationship Id="rId7" Type="http://schemas.openxmlformats.org/officeDocument/2006/relationships/hyperlink" Target="https://kotlinlang.org/docs/typecasts.html#is-and-is-operators" TargetMode="External"/><Relationship Id="rId12" Type="http://schemas.openxmlformats.org/officeDocument/2006/relationships/hyperlink" Target="https://kotlinlang.org/docs/properties.html#getters-and-setters" TargetMode="External"/><Relationship Id="rId2" Type="http://schemas.openxmlformats.org/officeDocument/2006/relationships/hyperlink" Target="https://kotlinlang.org/docs/typecasts.html#unsafe-cast-operato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otlinlang.org/docs/functions.html" TargetMode="External"/><Relationship Id="rId11" Type="http://schemas.openxmlformats.org/officeDocument/2006/relationships/hyperlink" Target="https://kotlinlang.org/docs/annotations.html#annotation-use-site-targets" TargetMode="External"/><Relationship Id="rId5" Type="http://schemas.openxmlformats.org/officeDocument/2006/relationships/hyperlink" Target="https://kotlinlang.org/docs/returns.html" TargetMode="External"/><Relationship Id="rId10" Type="http://schemas.openxmlformats.org/officeDocument/2006/relationships/hyperlink" Target="https://kotlinlang.org/docs/delegated-properties.html" TargetMode="External"/><Relationship Id="rId4" Type="http://schemas.openxmlformats.org/officeDocument/2006/relationships/hyperlink" Target="https://kotlinlang.org/docs/typecasts.html#safe-nullable-cast-operator" TargetMode="External"/><Relationship Id="rId9" Type="http://schemas.openxmlformats.org/officeDocument/2006/relationships/hyperlink" Target="https://kotlinlang.org/docs/delegation.html" TargetMode="External"/><Relationship Id="rId14" Type="http://schemas.openxmlformats.org/officeDocument/2006/relationships/hyperlink" Target="https://kotlinlang.org/docs/keyword-reference.html#hard-keyword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7E73F-D4B9-364E-AC01-DD6D009811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Kotlin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450C63-C31D-5947-BB8A-74B291095C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BCS421 - Mobile Development</a:t>
            </a:r>
          </a:p>
          <a:p>
            <a:endParaRPr lang="en-US" dirty="0"/>
          </a:p>
          <a:p>
            <a:r>
              <a:rPr lang="en-US" dirty="0"/>
              <a:t>By Dr. Moaath Alrajab</a:t>
            </a:r>
          </a:p>
          <a:p>
            <a:r>
              <a:rPr lang="en-US" dirty="0"/>
              <a:t>Computing Division</a:t>
            </a:r>
          </a:p>
          <a:p>
            <a:r>
              <a:rPr lang="en-US" dirty="0"/>
              <a:t>School of Engineering Tech.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977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D24B7-3F9B-3296-A37F-1065EB3F9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13" y="118941"/>
            <a:ext cx="11191894" cy="1325563"/>
          </a:xfrm>
        </p:spPr>
        <p:txBody>
          <a:bodyPr/>
          <a:lstStyle/>
          <a:p>
            <a:r>
              <a:rPr lang="en-US" dirty="0">
                <a:effectLst/>
              </a:rPr>
              <a:t>Comments and semicolons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45D58-C987-5BAE-630A-338391FE3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effectLst/>
              </a:rPr>
              <a:t>A </a:t>
            </a:r>
            <a:r>
              <a:rPr lang="en-US" b="1" i="1" dirty="0">
                <a:effectLst/>
              </a:rPr>
              <a:t>comment</a:t>
            </a:r>
            <a:r>
              <a:rPr lang="en-US" dirty="0">
                <a:effectLst/>
              </a:rPr>
              <a:t> is any text in a program intended for humans and ignored by the compiler. Kotlin uses the </a:t>
            </a:r>
            <a:r>
              <a:rPr lang="en-US" dirty="0"/>
              <a:t>//</a:t>
            </a:r>
            <a:r>
              <a:rPr lang="en-US" dirty="0">
                <a:effectLst/>
              </a:rPr>
              <a:t> operator to produce a single-line comment and </a:t>
            </a:r>
            <a:r>
              <a:rPr lang="en-US" dirty="0"/>
              <a:t>/* */</a:t>
            </a:r>
            <a:r>
              <a:rPr lang="en-US" dirty="0">
                <a:effectLst/>
              </a:rPr>
              <a:t> operators to produce multi-line comments.</a:t>
            </a: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dirty="0">
                <a:effectLst/>
              </a:rPr>
              <a:t>Kotlin allows statements to be terminated with a semicolon, but terminating semicolons are not necessary. Only when two statements reside on the same line must a semicolon separate the two statements. </a:t>
            </a:r>
          </a:p>
          <a:p>
            <a:pPr marL="0" indent="0">
              <a:buNone/>
            </a:pPr>
            <a:endParaRPr lang="en-US" u="sng" dirty="0">
              <a:effectLst/>
            </a:endParaRPr>
          </a:p>
          <a:p>
            <a:pPr marL="0" indent="0">
              <a:buNone/>
            </a:pPr>
            <a:r>
              <a:rPr lang="en-US" u="sng" dirty="0">
                <a:effectLst/>
              </a:rPr>
              <a:t>Good practice</a:t>
            </a:r>
            <a:r>
              <a:rPr lang="en-US" dirty="0">
                <a:effectLst/>
              </a:rPr>
              <a:t> is to avoid placing two statements on the same line.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175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FC8C5-0D21-0551-21B6-DE5B0B9F9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13" y="118941"/>
            <a:ext cx="11191894" cy="1325563"/>
          </a:xfrm>
        </p:spPr>
        <p:txBody>
          <a:bodyPr/>
          <a:lstStyle/>
          <a:p>
            <a:r>
              <a:rPr lang="en-US" dirty="0">
                <a:effectLst/>
              </a:rPr>
              <a:t>Variables</a:t>
            </a:r>
            <a:r>
              <a:rPr lang="en-US" b="0" dirty="0">
                <a:effectLst/>
              </a:rPr>
              <a:t> and data 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C450B-8324-2C50-99DE-E14FFB96F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</a:rPr>
              <a:t>Kotlin uses two different keywords for declaring two different types of variables:</a:t>
            </a:r>
          </a:p>
          <a:p>
            <a:pPr lvl="1"/>
            <a:r>
              <a:rPr lang="en-US" dirty="0">
                <a:effectLst/>
              </a:rPr>
              <a:t>A regular variable is declared with the </a:t>
            </a:r>
            <a:r>
              <a:rPr lang="en-US" b="1" i="1" dirty="0">
                <a:effectLst/>
              </a:rPr>
              <a:t>var</a:t>
            </a:r>
            <a:r>
              <a:rPr lang="en-US" dirty="0">
                <a:effectLst/>
              </a:rPr>
              <a:t> keyword. Ex: </a:t>
            </a:r>
          </a:p>
          <a:p>
            <a:pPr marL="914400" lvl="2" indent="0">
              <a:buNone/>
            </a:pPr>
            <a:r>
              <a:rPr lang="en-US" b="1" dirty="0">
                <a:effectLst/>
              </a:rPr>
              <a:t>var score: Int 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declares a regular variable named score with the Int (integer) data type.</a:t>
            </a:r>
          </a:p>
          <a:p>
            <a:pPr marL="914400" lvl="2" indent="0">
              <a:buNone/>
            </a:pPr>
            <a:endParaRPr lang="en-US" dirty="0">
              <a:effectLst/>
            </a:endParaRPr>
          </a:p>
          <a:p>
            <a:pPr lvl="1"/>
            <a:r>
              <a:rPr lang="en-US" dirty="0">
                <a:effectLst/>
              </a:rPr>
              <a:t>A read-only variable is declared with the </a:t>
            </a:r>
            <a:r>
              <a:rPr lang="en-US" b="1" i="1" dirty="0" err="1">
                <a:effectLst/>
              </a:rPr>
              <a:t>val</a:t>
            </a:r>
            <a:r>
              <a:rPr lang="en-US" dirty="0">
                <a:effectLst/>
              </a:rPr>
              <a:t> keyword. Ex: </a:t>
            </a:r>
          </a:p>
          <a:p>
            <a:pPr marL="914400" lvl="2" indent="0">
              <a:buNone/>
            </a:pPr>
            <a:r>
              <a:rPr lang="en-US" b="1" dirty="0" err="1">
                <a:effectLst/>
              </a:rPr>
              <a:t>val</a:t>
            </a:r>
            <a:r>
              <a:rPr lang="en-US" b="1" dirty="0">
                <a:effectLst/>
              </a:rPr>
              <a:t> </a:t>
            </a:r>
            <a:r>
              <a:rPr lang="en-US" b="1" dirty="0" err="1">
                <a:effectLst/>
              </a:rPr>
              <a:t>maxPages</a:t>
            </a:r>
            <a:r>
              <a:rPr lang="en-US" b="1" dirty="0">
                <a:effectLst/>
              </a:rPr>
              <a:t>: Int = 10 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declares a read-only variable </a:t>
            </a:r>
            <a:r>
              <a:rPr lang="en-US" dirty="0" err="1">
                <a:effectLst/>
              </a:rPr>
              <a:t>maxPages</a:t>
            </a:r>
            <a:r>
              <a:rPr lang="en-US" dirty="0">
                <a:effectLst/>
              </a:rPr>
              <a:t> that is always 10.</a:t>
            </a:r>
          </a:p>
        </p:txBody>
      </p:sp>
    </p:spTree>
    <p:extLst>
      <p:ext uri="{BB962C8B-B14F-4D97-AF65-F5344CB8AC3E}">
        <p14:creationId xmlns:p14="http://schemas.microsoft.com/office/powerpoint/2010/main" val="1407809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B6D8B4-1C76-E63B-EF9D-D0354F8F6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ffectLst/>
              </a:rPr>
              <a:t>Variables and </a:t>
            </a:r>
            <a:r>
              <a:rPr lang="en-US" dirty="0">
                <a:effectLst/>
              </a:rPr>
              <a:t>data types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FF297A-BC8D-49B4-3F58-3E5FA61EA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7707"/>
            <a:ext cx="11358534" cy="585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47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E33818-30F2-BF18-1E09-069A1B12E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effectLst/>
              </a:rPr>
              <a:t>A name created for an item like a variable or function is called an </a:t>
            </a:r>
            <a:r>
              <a:rPr lang="en-US" b="1" i="1" dirty="0">
                <a:effectLst/>
              </a:rPr>
              <a:t>identifier</a:t>
            </a:r>
            <a:r>
              <a:rPr lang="en-US" dirty="0">
                <a:effectLst/>
              </a:rPr>
              <a:t>. Kotlin imposes the following rules for identifiers:</a:t>
            </a:r>
          </a:p>
          <a:p>
            <a:pPr lvl="1"/>
            <a:r>
              <a:rPr lang="en-US" dirty="0">
                <a:effectLst/>
              </a:rPr>
              <a:t>An identifier can be any combination of letters, digits, or underscores.</a:t>
            </a:r>
          </a:p>
          <a:p>
            <a:pPr lvl="1"/>
            <a:r>
              <a:rPr lang="en-US" dirty="0">
                <a:effectLst/>
              </a:rPr>
              <a:t>An identifier may not start with a digit.</a:t>
            </a:r>
          </a:p>
          <a:p>
            <a:pPr lvl="1"/>
            <a:r>
              <a:rPr lang="en-US" dirty="0">
                <a:effectLst/>
              </a:rPr>
              <a:t>An identifier may not be a reserved word like fun, var, or if.</a:t>
            </a:r>
          </a:p>
          <a:p>
            <a:pPr lvl="1"/>
            <a:r>
              <a:rPr lang="en-US" dirty="0">
                <a:effectLst/>
              </a:rPr>
              <a:t>An identifier is case sensitive.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D68ABB-A18B-0215-73B1-8D49AA588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</a:rPr>
              <a:t>Naming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18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F43482-6E64-58AC-ACBB-251B8C93C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93" y="1444504"/>
            <a:ext cx="6903704" cy="3030894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18B6363-61DC-7FB4-3507-49C8EBB0A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AEB3D9-D2EB-DCD8-ED94-D519E0DE3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</a:rPr>
              <a:t>Arithmetic in string template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E54D1F-E4B4-7552-43F5-3199E2408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556" y="1487243"/>
            <a:ext cx="5338444" cy="525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44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54CAF63-0BAE-A3AF-CDCF-485D7D88E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013" y="1487243"/>
            <a:ext cx="11472210" cy="388351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effectLst/>
              </a:rPr>
              <a:t>An </a:t>
            </a:r>
            <a:r>
              <a:rPr lang="en-US" b="1" i="1" dirty="0">
                <a:effectLst/>
              </a:rPr>
              <a:t>if statement</a:t>
            </a:r>
            <a:r>
              <a:rPr lang="en-US" dirty="0">
                <a:effectLst/>
              </a:rPr>
              <a:t> executes a block of statements if a condition is true. An </a:t>
            </a:r>
            <a:r>
              <a:rPr lang="en-US" b="1" i="1" dirty="0">
                <a:effectLst/>
              </a:rPr>
              <a:t>if-else statement</a:t>
            </a:r>
            <a:r>
              <a:rPr lang="en-US" dirty="0">
                <a:effectLst/>
              </a:rPr>
              <a:t> executes a block of statements if the statement's condition is true and a different block of statements if the condition is false. Braces </a:t>
            </a:r>
            <a:r>
              <a:rPr lang="en-US" dirty="0"/>
              <a:t>{}</a:t>
            </a:r>
            <a:r>
              <a:rPr lang="en-US" dirty="0">
                <a:effectLst/>
              </a:rPr>
              <a:t> surround the statement blocks.</a:t>
            </a:r>
          </a:p>
          <a:p>
            <a:pPr marL="0" indent="0">
              <a:buNone/>
            </a:pPr>
            <a:endParaRPr lang="en-US" dirty="0">
              <a:effectLst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effectLst/>
              </a:rPr>
              <a:t>If (condition){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effectLst/>
              </a:rPr>
              <a:t>	// statements if true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effectLst/>
              </a:rPr>
              <a:t>} else{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effectLst/>
              </a:rPr>
              <a:t>	// statements if false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effectLst/>
              </a:rPr>
              <a:t>}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85B474-1AB9-FAC1-FAD7-210F4F81C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ffectLst/>
              </a:rPr>
              <a:t>Conditionals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705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8883A9-4855-E3E1-7EC0-C1ED2606F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56953B-EA6F-143F-B0D8-49E7484F9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45094"/>
            <a:ext cx="7940233" cy="571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7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E76D26-7C65-500A-2198-1E64CA0F49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40" y="1121373"/>
            <a:ext cx="7586984" cy="86263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B7CA271-A490-F387-C929-AA8B12BF4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 – in and when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F2D991-360D-DFEA-C218-FAF2A1D49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40" y="2340680"/>
            <a:ext cx="7586984" cy="893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49C103-3C95-A4F9-D6C0-2A1C41AD1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9" y="3428999"/>
            <a:ext cx="6140149" cy="24996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E31629-A78F-2669-B95B-64D4CB89230E}"/>
              </a:ext>
            </a:extLst>
          </p:cNvPr>
          <p:cNvSpPr txBox="1"/>
          <p:nvPr/>
        </p:nvSpPr>
        <p:spPr>
          <a:xfrm>
            <a:off x="8495818" y="4120587"/>
            <a:ext cx="2366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Assume </a:t>
            </a:r>
            <a:r>
              <a:rPr lang="en-US" dirty="0" err="1"/>
              <a:t>coinValue</a:t>
            </a:r>
            <a:r>
              <a:rPr lang="en-US" dirty="0"/>
              <a:t> is 25</a:t>
            </a:r>
          </a:p>
        </p:txBody>
      </p:sp>
    </p:spTree>
    <p:extLst>
      <p:ext uri="{BB962C8B-B14F-4D97-AF65-F5344CB8AC3E}">
        <p14:creationId xmlns:p14="http://schemas.microsoft.com/office/powerpoint/2010/main" val="1113057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E76D26-7C65-500A-2198-1E64CA0F49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40" y="1121373"/>
            <a:ext cx="7586984" cy="86263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B7CA271-A490-F387-C929-AA8B12BF4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 – in and when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F2D991-360D-DFEA-C218-FAF2A1D49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40" y="2340680"/>
            <a:ext cx="7586984" cy="8938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49C103-3C95-A4F9-D6C0-2A1C41AD1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9" y="3428999"/>
            <a:ext cx="6140149" cy="24996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791450-035D-6811-3D3C-0ACDBB9369C1}"/>
              </a:ext>
            </a:extLst>
          </p:cNvPr>
          <p:cNvSpPr txBox="1"/>
          <p:nvPr/>
        </p:nvSpPr>
        <p:spPr>
          <a:xfrm>
            <a:off x="8445651" y="1259838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Decision is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F14670-75CF-CDC7-7B87-0C9DA1C200B6}"/>
              </a:ext>
            </a:extLst>
          </p:cNvPr>
          <p:cNvSpPr txBox="1"/>
          <p:nvPr/>
        </p:nvSpPr>
        <p:spPr>
          <a:xfrm>
            <a:off x="8445651" y="2602918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Decision is 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48DBEE-6E7E-E948-076C-4743D108EF72}"/>
              </a:ext>
            </a:extLst>
          </p:cNvPr>
          <p:cNvSpPr txBox="1"/>
          <p:nvPr/>
        </p:nvSpPr>
        <p:spPr>
          <a:xfrm>
            <a:off x="8445651" y="3621371"/>
            <a:ext cx="2685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</a:t>
            </a:r>
            <a:r>
              <a:rPr lang="en-US" dirty="0" err="1"/>
              <a:t>coinValue</a:t>
            </a:r>
            <a:r>
              <a:rPr lang="en-US" dirty="0"/>
              <a:t> is 25 then</a:t>
            </a:r>
          </a:p>
          <a:p>
            <a:r>
              <a:rPr lang="en-US" dirty="0" err="1"/>
              <a:t>coinType</a:t>
            </a:r>
            <a:r>
              <a:rPr lang="en-US" dirty="0"/>
              <a:t> is  “Quarter”</a:t>
            </a:r>
          </a:p>
        </p:txBody>
      </p:sp>
    </p:spTree>
    <p:extLst>
      <p:ext uri="{BB962C8B-B14F-4D97-AF65-F5344CB8AC3E}">
        <p14:creationId xmlns:p14="http://schemas.microsoft.com/office/powerpoint/2010/main" val="2822171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B9666A8-F46D-84B8-E2AB-1C2AE538F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Hard keywords are always interpreted as language keywords and cannot be used as identifiers while soft keywords (including modifiers) can be used as identifiers (depends on the context). </a:t>
            </a:r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B66C82-30BE-EEE2-B6F1-A0EB24751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/>
              <a:t>Kotlin </a:t>
            </a:r>
            <a:r>
              <a:rPr lang="en-US" dirty="0">
                <a:effectLst/>
              </a:rPr>
              <a:t>Hard vs Soft keywords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70BE15F-4009-6C08-094C-ED6DC8F53A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7776693"/>
              </p:ext>
            </p:extLst>
          </p:nvPr>
        </p:nvGraphicFramePr>
        <p:xfrm>
          <a:off x="677762" y="2201221"/>
          <a:ext cx="10960300" cy="32492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4142">
                  <a:extLst>
                    <a:ext uri="{9D8B030D-6E8A-4147-A177-3AD203B41FA5}">
                      <a16:colId xmlns:a16="http://schemas.microsoft.com/office/drawing/2014/main" val="4062900510"/>
                    </a:ext>
                  </a:extLst>
                </a:gridCol>
                <a:gridCol w="5376158">
                  <a:extLst>
                    <a:ext uri="{9D8B030D-6E8A-4147-A177-3AD203B41FA5}">
                      <a16:colId xmlns:a16="http://schemas.microsoft.com/office/drawing/2014/main" val="2909163045"/>
                    </a:ext>
                  </a:extLst>
                </a:gridCol>
              </a:tblGrid>
              <a:tr h="4146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Hard Keywords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Soft Keywords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1377685"/>
                  </a:ext>
                </a:extLst>
              </a:tr>
              <a:tr h="2778741">
                <a:tc>
                  <a:txBody>
                    <a:bodyPr/>
                    <a:lstStyle/>
                    <a:p>
                      <a:pPr fontAlgn="base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      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 used for 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type casts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vl="1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specifies an 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alias for an import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fontAlgn="base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as?    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 used for 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safe type casts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base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break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terminates the execution of a loop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fun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   declares a 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/>
                        </a:rPr>
                        <a:t>function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base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checks that 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/>
                        </a:rPr>
                        <a:t>a value has a certain type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vl="1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is used in 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/>
                        </a:rPr>
                        <a:t>when expressions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for the same   purpose.</a:t>
                      </a:r>
                    </a:p>
                    <a:p>
                      <a:br>
                        <a:rPr lang="en-US" dirty="0"/>
                      </a:b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by  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/>
                        </a:rPr>
                        <a:t>delegates the implementation of an interface to another object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vl="1" fontAlgn="base"/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0"/>
                        </a:rPr>
                        <a:t>delegates the implementation of the accessors for a property to another object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delegate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is used as an 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1"/>
                        </a:rPr>
                        <a:t>annotation use-site target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base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get/set</a:t>
                      </a:r>
                    </a:p>
                    <a:p>
                      <a:pPr lvl="1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declares the 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2"/>
                        </a:rPr>
                        <a:t>getter  and setter of a property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lvl="1" fontAlgn="base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 used as an 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1"/>
                        </a:rPr>
                        <a:t>annotation use-site target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fontAlgn="base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inline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tells the compiler to 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3"/>
                        </a:rPr>
                        <a:t>inline a function and the lambdas passed to it at the call site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843496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284F3FF-9154-AA0F-2BD9-2963CC185A41}"/>
              </a:ext>
            </a:extLst>
          </p:cNvPr>
          <p:cNvSpPr txBox="1"/>
          <p:nvPr/>
        </p:nvSpPr>
        <p:spPr>
          <a:xfrm>
            <a:off x="677762" y="5521941"/>
            <a:ext cx="8570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4"/>
              </a:rPr>
              <a:t>https://kotlinlang.org/docs/keyword-reference.html#hard-keywords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305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Introduction</a:t>
            </a:r>
            <a:r>
              <a:rPr lang="pl-PL" dirty="0"/>
              <a:t> to Kotlin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4294967295"/>
          </p:nvPr>
        </p:nvSpPr>
        <p:spPr>
          <a:xfrm>
            <a:off x="4493335" y="6362378"/>
            <a:ext cx="2133600" cy="365125"/>
          </a:xfrm>
          <a:prstGeom prst="rect">
            <a:avLst/>
          </a:prstGeom>
        </p:spPr>
        <p:txBody>
          <a:bodyPr/>
          <a:lstStyle/>
          <a:p>
            <a:fld id="{B4BFD808-6B56-4447-9401-2398D08EE3C0}" type="datetime1">
              <a:rPr lang="en-US" smtClean="0"/>
              <a:pPr/>
              <a:t>6/13/22</a:t>
            </a:fld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Symbol zastępczy tekstu 5"/>
          <p:cNvSpPr>
            <a:spLocks noGrp="1"/>
          </p:cNvSpPr>
          <p:nvPr>
            <p:ph type="body" idx="10"/>
          </p:nvPr>
        </p:nvSpPr>
        <p:spPr>
          <a:xfrm>
            <a:off x="1981200" y="3391125"/>
            <a:ext cx="4425696" cy="419653"/>
          </a:xfrm>
        </p:spPr>
        <p:txBody>
          <a:bodyPr>
            <a:noAutofit/>
          </a:bodyPr>
          <a:lstStyle/>
          <a:p>
            <a:r>
              <a:rPr lang="pl-PL" sz="2000" dirty="0"/>
              <a:t>The </a:t>
            </a:r>
            <a:r>
              <a:rPr lang="pl-PL" sz="2000" dirty="0" err="1"/>
              <a:t>next</a:t>
            </a:r>
            <a:r>
              <a:rPr lang="pl-PL" sz="2000" dirty="0"/>
              <a:t> big </a:t>
            </a:r>
            <a:r>
              <a:rPr lang="pl-PL" sz="2000" dirty="0" err="1"/>
              <a:t>thing</a:t>
            </a:r>
            <a:r>
              <a:rPr lang="pl-PL" sz="2000" dirty="0"/>
              <a:t> in the Java </a:t>
            </a:r>
            <a:r>
              <a:rPr lang="pl-PL" sz="2000" dirty="0" err="1"/>
              <a:t>world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1913894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5B017C-88BE-B1CD-E5BE-9C46EF284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effectLst/>
              </a:rPr>
              <a:t>while loop</a:t>
            </a:r>
          </a:p>
          <a:p>
            <a:r>
              <a:rPr lang="en-US" b="1" dirty="0"/>
              <a:t>do-while loop</a:t>
            </a:r>
          </a:p>
          <a:p>
            <a:r>
              <a:rPr lang="en-US" b="1" dirty="0"/>
              <a:t>for loop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DEFBF6-2B3E-7A8D-23C0-15F86C756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F6AC99-6FE0-F6E3-512B-A910EDAB6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589" y="1151577"/>
            <a:ext cx="3232426" cy="20083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15EF1B-8E21-A11D-39AB-529C043D7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589" y="3698112"/>
            <a:ext cx="3169079" cy="20083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69DF70-28AB-B89A-39DD-1BEFB8F44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205" y="1579944"/>
            <a:ext cx="4037238" cy="8507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8A8055-819D-53F6-B2E4-52ADA97D88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0205" y="2617204"/>
            <a:ext cx="4695621" cy="266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210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Conclusion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l-PL" dirty="0"/>
              <a:t>Kotlin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low-cost</a:t>
            </a:r>
            <a:r>
              <a:rPr lang="pl-PL" dirty="0"/>
              <a:t>: </a:t>
            </a:r>
            <a:r>
              <a:rPr lang="pl-PL" dirty="0" err="1"/>
              <a:t>can</a:t>
            </a:r>
            <a:r>
              <a:rPr lang="pl-PL" dirty="0"/>
              <a:t> be </a:t>
            </a:r>
            <a:r>
              <a:rPr lang="pl-PL" dirty="0" err="1"/>
              <a:t>developed</a:t>
            </a:r>
            <a:r>
              <a:rPr lang="pl-PL" dirty="0"/>
              <a:t> in the same IDE, in the same </a:t>
            </a:r>
            <a:r>
              <a:rPr lang="pl-PL" dirty="0" err="1"/>
              <a:t>project</a:t>
            </a:r>
            <a:r>
              <a:rPr lang="pl-PL" dirty="0"/>
              <a:t> as Java </a:t>
            </a:r>
            <a:r>
              <a:rPr lang="pl-PL" dirty="0" err="1"/>
              <a:t>code</a:t>
            </a:r>
            <a:endParaRPr lang="pl-PL" dirty="0"/>
          </a:p>
          <a:p>
            <a:r>
              <a:rPr lang="pl-PL" dirty="0" err="1"/>
              <a:t>Did</a:t>
            </a:r>
            <a:r>
              <a:rPr lang="pl-PL" dirty="0"/>
              <a:t> I </a:t>
            </a:r>
            <a:r>
              <a:rPr lang="pl-PL" dirty="0" err="1"/>
              <a:t>mention</a:t>
            </a:r>
            <a:r>
              <a:rPr lang="pl-PL" dirty="0"/>
              <a:t> </a:t>
            </a:r>
            <a:r>
              <a:rPr lang="pl-PL" dirty="0" err="1"/>
              <a:t>first-class</a:t>
            </a:r>
            <a:r>
              <a:rPr lang="pl-PL" dirty="0"/>
              <a:t> Spring </a:t>
            </a:r>
            <a:r>
              <a:rPr lang="pl-PL" dirty="0" err="1"/>
              <a:t>support</a:t>
            </a:r>
            <a:r>
              <a:rPr lang="pl-PL" dirty="0"/>
              <a:t>?</a:t>
            </a:r>
          </a:p>
          <a:p>
            <a:r>
              <a:rPr lang="pl-PL" dirty="0" err="1"/>
              <a:t>It’s</a:t>
            </a:r>
            <a:r>
              <a:rPr lang="pl-PL" dirty="0"/>
              <a:t> on </a:t>
            </a:r>
            <a:r>
              <a:rPr lang="pl-PL" dirty="0" err="1"/>
              <a:t>track</a:t>
            </a:r>
            <a:r>
              <a:rPr lang="pl-PL" dirty="0"/>
              <a:t> to </a:t>
            </a:r>
            <a:r>
              <a:rPr lang="pl-PL" dirty="0" err="1"/>
              <a:t>become</a:t>
            </a:r>
            <a:r>
              <a:rPr lang="pl-PL" dirty="0"/>
              <a:t> one of the </a:t>
            </a:r>
            <a:r>
              <a:rPr lang="pl-PL" dirty="0" err="1"/>
              <a:t>leading</a:t>
            </a:r>
            <a:r>
              <a:rPr lang="pl-PL" dirty="0"/>
              <a:t> JVM </a:t>
            </a:r>
            <a:r>
              <a:rPr lang="pl-PL" dirty="0" err="1"/>
              <a:t>languages</a:t>
            </a:r>
            <a:endParaRPr lang="pl-PL" dirty="0"/>
          </a:p>
          <a:p>
            <a:r>
              <a:rPr lang="pl-PL" dirty="0" err="1"/>
              <a:t>It’s</a:t>
            </a:r>
            <a:r>
              <a:rPr lang="pl-PL" dirty="0"/>
              <a:t> </a:t>
            </a:r>
            <a:r>
              <a:rPr lang="pl-PL" dirty="0" err="1"/>
              <a:t>best</a:t>
            </a:r>
            <a:r>
              <a:rPr lang="pl-PL" dirty="0"/>
              <a:t> </a:t>
            </a:r>
            <a:r>
              <a:rPr lang="pl-PL" dirty="0" err="1"/>
              <a:t>suited</a:t>
            </a:r>
            <a:r>
              <a:rPr lang="pl-PL" dirty="0"/>
              <a:t> to </a:t>
            </a:r>
            <a:r>
              <a:rPr lang="pl-PL" dirty="0" err="1"/>
              <a:t>work</a:t>
            </a:r>
            <a:r>
              <a:rPr lang="pl-PL" dirty="0"/>
              <a:t> with </a:t>
            </a:r>
            <a:r>
              <a:rPr lang="pl-PL" dirty="0" err="1"/>
              <a:t>IntelliJ</a:t>
            </a:r>
            <a:r>
              <a:rPr lang="pl-PL" dirty="0"/>
              <a:t> idea;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be adapter to </a:t>
            </a:r>
            <a:r>
              <a:rPr lang="pl-PL" dirty="0" err="1"/>
              <a:t>Eclipse</a:t>
            </a:r>
            <a:r>
              <a:rPr lang="pl-PL" dirty="0"/>
              <a:t>, </a:t>
            </a:r>
            <a:r>
              <a:rPr lang="pl-PL" dirty="0" err="1"/>
              <a:t>albeit</a:t>
            </a:r>
            <a:r>
              <a:rPr lang="pl-PL" dirty="0"/>
              <a:t> with </a:t>
            </a:r>
            <a:r>
              <a:rPr lang="pl-PL" dirty="0" err="1"/>
              <a:t>some</a:t>
            </a:r>
            <a:r>
              <a:rPr lang="pl-PL" dirty="0"/>
              <a:t> </a:t>
            </a:r>
            <a:r>
              <a:rPr lang="pl-PL" dirty="0" err="1"/>
              <a:t>shortcomings</a:t>
            </a:r>
            <a:endParaRPr lang="pl-PL" dirty="0"/>
          </a:p>
          <a:p>
            <a:r>
              <a:rPr lang="pl-PL" dirty="0" err="1"/>
              <a:t>It’s</a:t>
            </a:r>
            <a:r>
              <a:rPr lang="pl-PL" dirty="0"/>
              <a:t> </a:t>
            </a:r>
            <a:r>
              <a:rPr lang="pl-PL" dirty="0" err="1"/>
              <a:t>cool</a:t>
            </a:r>
            <a:r>
              <a:rPr lang="pl-PL" dirty="0"/>
              <a:t>; </a:t>
            </a:r>
            <a:r>
              <a:rPr lang="pl-PL" dirty="0" err="1"/>
              <a:t>allows</a:t>
            </a:r>
            <a:r>
              <a:rPr lang="pl-PL" dirty="0"/>
              <a:t> </a:t>
            </a:r>
            <a:r>
              <a:rPr lang="pl-PL" dirty="0" err="1"/>
              <a:t>bragging</a:t>
            </a:r>
            <a:r>
              <a:rPr lang="pl-PL" dirty="0"/>
              <a:t> to </a:t>
            </a:r>
            <a:r>
              <a:rPr lang="pl-PL" dirty="0" err="1"/>
              <a:t>friends</a:t>
            </a:r>
            <a:r>
              <a:rPr lang="pl-PL" dirty="0"/>
              <a:t> </a:t>
            </a:r>
            <a:r>
              <a:rPr lang="pl-PL" dirty="0" err="1"/>
              <a:t>about</a:t>
            </a:r>
            <a:r>
              <a:rPr lang="pl-PL" dirty="0"/>
              <a:t> </a:t>
            </a:r>
            <a:r>
              <a:rPr lang="pl-PL" dirty="0" err="1"/>
              <a:t>using</a:t>
            </a:r>
            <a:r>
              <a:rPr lang="pl-PL" dirty="0"/>
              <a:t> the </a:t>
            </a:r>
            <a:r>
              <a:rPr lang="pl-PL" dirty="0" err="1"/>
              <a:t>latest</a:t>
            </a:r>
            <a:r>
              <a:rPr lang="pl-PL" dirty="0"/>
              <a:t> </a:t>
            </a:r>
            <a:r>
              <a:rPr lang="pl-PL" dirty="0" err="1"/>
              <a:t>technologies</a:t>
            </a:r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4294967295"/>
          </p:nvPr>
        </p:nvSpPr>
        <p:spPr>
          <a:xfrm>
            <a:off x="4493335" y="6362378"/>
            <a:ext cx="2133600" cy="365125"/>
          </a:xfrm>
          <a:prstGeom prst="rect">
            <a:avLst/>
          </a:prstGeom>
        </p:spPr>
        <p:txBody>
          <a:bodyPr/>
          <a:lstStyle/>
          <a:p>
            <a:fld id="{B4BFD808-6B56-4447-9401-2398D08EE3C0}" type="datetime1">
              <a:rPr lang="en-US" smtClean="0"/>
              <a:pPr/>
              <a:t>6/13/22</a:t>
            </a:fld>
            <a:endParaRPr lang="en-US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523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57213-C9D5-EC6C-605D-0E95CBC0B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Intro To Kotlin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BF8F8-4C1A-EF64-C7E7-B479472D0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  <a:p>
            <a:r>
              <a:rPr lang="en-US"/>
              <a:t>Q/A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191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Kotlin?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4294967295"/>
          </p:nvPr>
        </p:nvSpPr>
        <p:spPr>
          <a:xfrm>
            <a:off x="4493335" y="6362378"/>
            <a:ext cx="2133600" cy="365125"/>
          </a:xfrm>
          <a:prstGeom prst="rect">
            <a:avLst/>
          </a:prstGeom>
        </p:spPr>
        <p:txBody>
          <a:bodyPr/>
          <a:lstStyle/>
          <a:p>
            <a:fld id="{B4BFD808-6B56-4447-9401-2398D08EE3C0}" type="datetime1">
              <a:rPr lang="en-US" smtClean="0"/>
              <a:pPr/>
              <a:t>6/13/22</a:t>
            </a:fld>
            <a:endParaRPr lang="en-US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Symbol zastępczy zawartości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l-PL" dirty="0"/>
              <a:t>A (</a:t>
            </a:r>
            <a:r>
              <a:rPr lang="pl-PL" dirty="0" err="1"/>
              <a:t>fairly</a:t>
            </a:r>
            <a:r>
              <a:rPr lang="pl-PL" dirty="0"/>
              <a:t>)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statically-typed</a:t>
            </a:r>
            <a:r>
              <a:rPr lang="pl-PL" dirty="0"/>
              <a:t> </a:t>
            </a:r>
            <a:r>
              <a:rPr lang="pl-PL" dirty="0" err="1"/>
              <a:t>language</a:t>
            </a:r>
            <a:r>
              <a:rPr lang="pl-PL" dirty="0"/>
              <a:t> from </a:t>
            </a:r>
            <a:r>
              <a:rPr lang="pl-PL" dirty="0" err="1"/>
              <a:t>JetBrains</a:t>
            </a:r>
            <a:r>
              <a:rPr lang="pl-PL" dirty="0"/>
              <a:t> (</a:t>
            </a:r>
            <a:r>
              <a:rPr lang="pl-PL" dirty="0" err="1"/>
              <a:t>creators</a:t>
            </a:r>
            <a:r>
              <a:rPr lang="pl-PL" dirty="0"/>
              <a:t> of </a:t>
            </a:r>
            <a:r>
              <a:rPr lang="pl-PL" dirty="0" err="1"/>
              <a:t>IntelliJ</a:t>
            </a:r>
            <a:r>
              <a:rPr lang="pl-PL" dirty="0"/>
              <a:t> Idea, </a:t>
            </a:r>
            <a:r>
              <a:rPr lang="pl-PL" dirty="0" err="1"/>
              <a:t>ReSharper</a:t>
            </a:r>
            <a:r>
              <a:rPr lang="pl-PL" dirty="0"/>
              <a:t>, </a:t>
            </a:r>
            <a:r>
              <a:rPr lang="pl-PL" dirty="0" err="1"/>
              <a:t>PyCharm</a:t>
            </a:r>
            <a:r>
              <a:rPr lang="pl-PL" dirty="0"/>
              <a:t> and </a:t>
            </a:r>
            <a:r>
              <a:rPr lang="pl-PL" dirty="0" err="1"/>
              <a:t>other</a:t>
            </a:r>
            <a:r>
              <a:rPr lang="pl-PL" dirty="0"/>
              <a:t> </a:t>
            </a:r>
            <a:r>
              <a:rPr lang="pl-PL" dirty="0" err="1"/>
              <a:t>IDEs</a:t>
            </a:r>
            <a:r>
              <a:rPr lang="pl-PL" dirty="0"/>
              <a:t> and IDE </a:t>
            </a:r>
            <a:r>
              <a:rPr lang="pl-PL" dirty="0" err="1"/>
              <a:t>extensions</a:t>
            </a:r>
            <a:r>
              <a:rPr lang="pl-PL" dirty="0"/>
              <a:t>)</a:t>
            </a:r>
          </a:p>
          <a:p>
            <a:r>
              <a:rPr lang="pl-PL" dirty="0" err="1"/>
              <a:t>Tries</a:t>
            </a:r>
            <a:r>
              <a:rPr lang="pl-PL" dirty="0"/>
              <a:t> to </a:t>
            </a:r>
            <a:r>
              <a:rPr lang="pl-PL" dirty="0" err="1"/>
              <a:t>fix</a:t>
            </a:r>
            <a:r>
              <a:rPr lang="pl-PL" dirty="0"/>
              <a:t> </a:t>
            </a:r>
            <a:r>
              <a:rPr lang="pl-PL" dirty="0" err="1"/>
              <a:t>many</a:t>
            </a:r>
            <a:r>
              <a:rPr lang="pl-PL" dirty="0"/>
              <a:t> of </a:t>
            </a:r>
            <a:r>
              <a:rPr lang="pl-PL" dirty="0" err="1"/>
              <a:t>Java’s</a:t>
            </a:r>
            <a:r>
              <a:rPr lang="pl-PL" dirty="0"/>
              <a:t> </a:t>
            </a:r>
            <a:r>
              <a:rPr lang="pl-PL" dirty="0" err="1"/>
              <a:t>shortcomings</a:t>
            </a:r>
            <a:endParaRPr lang="pl-PL" dirty="0"/>
          </a:p>
          <a:p>
            <a:r>
              <a:rPr lang="pl-PL" dirty="0" err="1"/>
              <a:t>Compiles</a:t>
            </a:r>
            <a:r>
              <a:rPr lang="pl-PL" dirty="0"/>
              <a:t> to JVM </a:t>
            </a:r>
            <a:r>
              <a:rPr lang="pl-PL" dirty="0" err="1"/>
              <a:t>bytecode</a:t>
            </a:r>
            <a:r>
              <a:rPr lang="pl-PL" dirty="0"/>
              <a:t>, JavaScript (!) and Kotlin native (no VM)</a:t>
            </a:r>
          </a:p>
          <a:p>
            <a:r>
              <a:rPr lang="pl-PL" dirty="0" err="1"/>
              <a:t>Created</a:t>
            </a:r>
            <a:r>
              <a:rPr lang="pl-PL" dirty="0"/>
              <a:t> with </a:t>
            </a:r>
            <a:r>
              <a:rPr lang="pl-PL" dirty="0" err="1"/>
              <a:t>focus</a:t>
            </a:r>
            <a:r>
              <a:rPr lang="pl-PL" dirty="0"/>
              <a:t> on Java </a:t>
            </a:r>
            <a:r>
              <a:rPr lang="pl-PL" dirty="0" err="1"/>
              <a:t>interoperability</a:t>
            </a:r>
            <a:r>
              <a:rPr lang="pl-PL" dirty="0"/>
              <a:t> – Kotlin and Java </a:t>
            </a:r>
            <a:r>
              <a:rPr lang="pl-PL" dirty="0" err="1"/>
              <a:t>classes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be </a:t>
            </a:r>
            <a:r>
              <a:rPr lang="pl-PL" dirty="0" err="1"/>
              <a:t>used</a:t>
            </a:r>
            <a:r>
              <a:rPr lang="pl-PL" dirty="0"/>
              <a:t> </a:t>
            </a:r>
            <a:r>
              <a:rPr lang="pl-PL" dirty="0" err="1"/>
              <a:t>together</a:t>
            </a:r>
            <a:r>
              <a:rPr lang="pl-PL" dirty="0"/>
              <a:t> in a </a:t>
            </a:r>
            <a:r>
              <a:rPr lang="pl-PL" dirty="0" err="1"/>
              <a:t>project</a:t>
            </a:r>
            <a:r>
              <a:rPr lang="pl-PL" dirty="0"/>
              <a:t> (but </a:t>
            </a:r>
            <a:r>
              <a:rPr lang="pl-PL" dirty="0" err="1"/>
              <a:t>compilation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much </a:t>
            </a:r>
            <a:r>
              <a:rPr lang="pl-PL" dirty="0" err="1"/>
              <a:t>faster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</a:t>
            </a:r>
            <a:r>
              <a:rPr lang="pl-PL" dirty="0" err="1"/>
              <a:t>Scala’s</a:t>
            </a:r>
            <a:r>
              <a:rPr lang="pl-PL" dirty="0"/>
              <a:t>)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28884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Kotlin?	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l-PL" dirty="0"/>
              <a:t>Works </a:t>
            </a:r>
            <a:r>
              <a:rPr lang="pl-PL" dirty="0" err="1"/>
              <a:t>seamlessly</a:t>
            </a:r>
            <a:r>
              <a:rPr lang="pl-PL" dirty="0"/>
              <a:t> with </a:t>
            </a:r>
            <a:r>
              <a:rPr lang="pl-PL" dirty="0" err="1"/>
              <a:t>IntelliJ</a:t>
            </a:r>
            <a:r>
              <a:rPr lang="pl-PL" dirty="0"/>
              <a:t> Idea, </a:t>
            </a:r>
            <a:r>
              <a:rPr lang="pl-PL" dirty="0" err="1"/>
              <a:t>just</a:t>
            </a:r>
            <a:r>
              <a:rPr lang="pl-PL" dirty="0"/>
              <a:t> a bit less </a:t>
            </a:r>
            <a:r>
              <a:rPr lang="pl-PL" dirty="0" err="1"/>
              <a:t>seamlessly</a:t>
            </a:r>
            <a:r>
              <a:rPr lang="pl-PL" dirty="0"/>
              <a:t> with </a:t>
            </a:r>
            <a:r>
              <a:rPr lang="pl-PL" dirty="0" err="1"/>
              <a:t>Eclipse</a:t>
            </a:r>
            <a:endParaRPr lang="pl-PL" dirty="0"/>
          </a:p>
          <a:p>
            <a:r>
              <a:rPr lang="pl-PL" dirty="0"/>
              <a:t>The Java </a:t>
            </a:r>
            <a:r>
              <a:rPr lang="pl-PL" dirty="0" err="1"/>
              <a:t>interoperability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real – </a:t>
            </a:r>
            <a:r>
              <a:rPr lang="pl-PL" dirty="0" err="1"/>
              <a:t>even</a:t>
            </a:r>
            <a:r>
              <a:rPr lang="pl-PL" dirty="0"/>
              <a:t> </a:t>
            </a:r>
            <a:r>
              <a:rPr lang="pl-PL" dirty="0" err="1"/>
              <a:t>complex</a:t>
            </a:r>
            <a:r>
              <a:rPr lang="pl-PL" dirty="0"/>
              <a:t> </a:t>
            </a:r>
            <a:r>
              <a:rPr lang="pl-PL" dirty="0" err="1"/>
              <a:t>applications</a:t>
            </a:r>
            <a:r>
              <a:rPr lang="pl-PL" dirty="0"/>
              <a:t>, </a:t>
            </a:r>
            <a:r>
              <a:rPr lang="pl-PL" dirty="0" err="1"/>
              <a:t>relying</a:t>
            </a:r>
            <a:r>
              <a:rPr lang="pl-PL" dirty="0"/>
              <a:t> on </a:t>
            </a:r>
            <a:r>
              <a:rPr lang="pl-PL" dirty="0" err="1"/>
              <a:t>annotation</a:t>
            </a:r>
            <a:r>
              <a:rPr lang="pl-PL" dirty="0"/>
              <a:t> </a:t>
            </a:r>
            <a:r>
              <a:rPr lang="pl-PL" dirty="0" err="1"/>
              <a:t>processing</a:t>
            </a:r>
            <a:endParaRPr lang="pl-PL" dirty="0"/>
          </a:p>
          <a:p>
            <a:r>
              <a:rPr lang="pl-PL" dirty="0" err="1"/>
              <a:t>It’s</a:t>
            </a:r>
            <a:r>
              <a:rPr lang="pl-PL" dirty="0"/>
              <a:t> </a:t>
            </a:r>
            <a:r>
              <a:rPr lang="pl-PL" dirty="0" err="1"/>
              <a:t>gaining</a:t>
            </a:r>
            <a:r>
              <a:rPr lang="pl-PL" dirty="0"/>
              <a:t> </a:t>
            </a:r>
            <a:r>
              <a:rPr lang="pl-PL" dirty="0" err="1"/>
              <a:t>more</a:t>
            </a:r>
            <a:r>
              <a:rPr lang="pl-PL" dirty="0"/>
              <a:t> and </a:t>
            </a:r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traction</a:t>
            </a:r>
            <a:r>
              <a:rPr lang="pl-PL" dirty="0"/>
              <a:t> and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being</a:t>
            </a:r>
            <a:r>
              <a:rPr lang="pl-PL" dirty="0"/>
              <a:t> </a:t>
            </a:r>
            <a:r>
              <a:rPr lang="pl-PL" dirty="0" err="1"/>
              <a:t>adopted</a:t>
            </a:r>
            <a:r>
              <a:rPr lang="pl-PL" dirty="0"/>
              <a:t> </a:t>
            </a:r>
            <a:r>
              <a:rPr lang="pl-PL" dirty="0" err="1"/>
              <a:t>increasingly</a:t>
            </a:r>
            <a:r>
              <a:rPr lang="pl-PL" dirty="0"/>
              <a:t> </a:t>
            </a:r>
            <a:r>
              <a:rPr lang="pl-PL" dirty="0" err="1"/>
              <a:t>often</a:t>
            </a:r>
            <a:r>
              <a:rPr lang="pl-PL" dirty="0"/>
              <a:t>, </a:t>
            </a:r>
            <a:r>
              <a:rPr lang="pl-PL" dirty="0" err="1"/>
              <a:t>especially</a:t>
            </a:r>
            <a:r>
              <a:rPr lang="pl-PL" dirty="0"/>
              <a:t> in the </a:t>
            </a:r>
            <a:r>
              <a:rPr lang="pl-PL" dirty="0" err="1"/>
              <a:t>recent</a:t>
            </a:r>
            <a:r>
              <a:rPr lang="pl-PL" dirty="0"/>
              <a:t> </a:t>
            </a:r>
            <a:r>
              <a:rPr lang="pl-PL" dirty="0" err="1"/>
              <a:t>year</a:t>
            </a:r>
            <a:endParaRPr lang="pl-PL" dirty="0"/>
          </a:p>
          <a:p>
            <a:r>
              <a:rPr lang="pl-PL" dirty="0"/>
              <a:t>Has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good</a:t>
            </a:r>
            <a:r>
              <a:rPr lang="pl-PL" dirty="0"/>
              <a:t> suport from </a:t>
            </a:r>
            <a:r>
              <a:rPr lang="pl-PL" dirty="0" err="1"/>
              <a:t>JetBrains</a:t>
            </a:r>
            <a:r>
              <a:rPr lang="pl-PL" dirty="0"/>
              <a:t>, </a:t>
            </a:r>
            <a:r>
              <a:rPr lang="pl-PL" dirty="0" err="1"/>
              <a:t>an</a:t>
            </a:r>
            <a:r>
              <a:rPr lang="pl-PL" dirty="0"/>
              <a:t> </a:t>
            </a:r>
            <a:r>
              <a:rPr lang="pl-PL" dirty="0" err="1"/>
              <a:t>established</a:t>
            </a:r>
            <a:r>
              <a:rPr lang="pl-PL" dirty="0"/>
              <a:t> </a:t>
            </a:r>
            <a:r>
              <a:rPr lang="pl-PL" dirty="0" err="1"/>
              <a:t>company</a:t>
            </a:r>
            <a:r>
              <a:rPr lang="pl-PL" dirty="0"/>
              <a:t>, </a:t>
            </a:r>
            <a:r>
              <a:rPr lang="pl-PL" dirty="0" err="1"/>
              <a:t>who</a:t>
            </a:r>
            <a:r>
              <a:rPr lang="pl-PL" dirty="0"/>
              <a:t> </a:t>
            </a:r>
            <a:r>
              <a:rPr lang="pl-PL" dirty="0" err="1"/>
              <a:t>use</a:t>
            </a:r>
            <a:r>
              <a:rPr lang="pl-PL" dirty="0"/>
              <a:t> Kotlin to </a:t>
            </a:r>
            <a:r>
              <a:rPr lang="pl-PL" dirty="0" err="1"/>
              <a:t>develop</a:t>
            </a:r>
            <a:r>
              <a:rPr lang="pl-PL" dirty="0"/>
              <a:t> </a:t>
            </a:r>
            <a:r>
              <a:rPr lang="pl-PL" dirty="0" err="1"/>
              <a:t>their</a:t>
            </a:r>
            <a:r>
              <a:rPr lang="pl-PL" dirty="0"/>
              <a:t> </a:t>
            </a:r>
            <a:r>
              <a:rPr lang="pl-PL" dirty="0" err="1"/>
              <a:t>own</a:t>
            </a:r>
            <a:r>
              <a:rPr lang="pl-PL" dirty="0"/>
              <a:t> products</a:t>
            </a:r>
          </a:p>
          <a:p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4294967295"/>
          </p:nvPr>
        </p:nvSpPr>
        <p:spPr>
          <a:xfrm>
            <a:off x="4493335" y="6362378"/>
            <a:ext cx="2133600" cy="365125"/>
          </a:xfrm>
          <a:prstGeom prst="rect">
            <a:avLst/>
          </a:prstGeom>
        </p:spPr>
        <p:txBody>
          <a:bodyPr/>
          <a:lstStyle/>
          <a:p>
            <a:fld id="{B4BFD808-6B56-4447-9401-2398D08EE3C0}" type="datetime1">
              <a:rPr lang="en-US" smtClean="0"/>
              <a:pPr/>
              <a:t>6/13/22</a:t>
            </a:fld>
            <a:endParaRPr lang="en-US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975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983946" y="176849"/>
            <a:ext cx="8226854" cy="940443"/>
          </a:xfrm>
        </p:spPr>
        <p:txBody>
          <a:bodyPr/>
          <a:lstStyle/>
          <a:p>
            <a:r>
              <a:rPr lang="pl-PL" dirty="0"/>
              <a:t>Google and Android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4294967295"/>
          </p:nvPr>
        </p:nvSpPr>
        <p:spPr>
          <a:xfrm>
            <a:off x="4493335" y="6362378"/>
            <a:ext cx="2133600" cy="365125"/>
          </a:xfrm>
          <a:prstGeom prst="rect">
            <a:avLst/>
          </a:prstGeom>
        </p:spPr>
        <p:txBody>
          <a:bodyPr/>
          <a:lstStyle/>
          <a:p>
            <a:fld id="{B4BFD808-6B56-4447-9401-2398D08EE3C0}" type="datetime1">
              <a:rPr lang="en-US" smtClean="0"/>
              <a:pPr/>
              <a:t>6/13/22</a:t>
            </a:fld>
            <a:endParaRPr lang="en-US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70" y="1743058"/>
            <a:ext cx="7548315" cy="4250177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1908049" y="1096727"/>
            <a:ext cx="7869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At Google I/O 2017, Google </a:t>
            </a:r>
            <a:r>
              <a:rPr lang="pl-PL" dirty="0" err="1"/>
              <a:t>announces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Kotlin </a:t>
            </a:r>
            <a:r>
              <a:rPr lang="pl-PL" dirty="0" err="1"/>
              <a:t>would</a:t>
            </a:r>
            <a:r>
              <a:rPr lang="pl-PL" dirty="0"/>
              <a:t> </a:t>
            </a:r>
            <a:r>
              <a:rPr lang="pl-PL" dirty="0" err="1"/>
              <a:t>receive</a:t>
            </a:r>
            <a:r>
              <a:rPr lang="pl-PL" dirty="0"/>
              <a:t> </a:t>
            </a:r>
            <a:r>
              <a:rPr lang="pl-PL" dirty="0" err="1"/>
              <a:t>first-class</a:t>
            </a:r>
            <a:r>
              <a:rPr lang="pl-PL" dirty="0"/>
              <a:t> suport </a:t>
            </a:r>
          </a:p>
          <a:p>
            <a:r>
              <a:rPr lang="pl-PL" dirty="0"/>
              <a:t>for Android development</a:t>
            </a:r>
          </a:p>
        </p:txBody>
      </p:sp>
    </p:spTree>
    <p:extLst>
      <p:ext uri="{BB962C8B-B14F-4D97-AF65-F5344CB8AC3E}">
        <p14:creationId xmlns:p14="http://schemas.microsoft.com/office/powerpoint/2010/main" val="1730473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does</a:t>
            </a:r>
            <a:r>
              <a:rPr lang="pl-PL" dirty="0"/>
              <a:t> Kotlin </a:t>
            </a:r>
            <a:r>
              <a:rPr lang="pl-PL" dirty="0" err="1"/>
              <a:t>feature</a:t>
            </a:r>
            <a:r>
              <a:rPr lang="pl-PL" dirty="0"/>
              <a:t>?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 dirty="0" err="1"/>
              <a:t>Null</a:t>
            </a:r>
            <a:r>
              <a:rPr lang="pl-PL" dirty="0"/>
              <a:t> </a:t>
            </a:r>
            <a:r>
              <a:rPr lang="pl-PL" dirty="0" err="1"/>
              <a:t>safety</a:t>
            </a:r>
            <a:r>
              <a:rPr lang="pl-PL" dirty="0"/>
              <a:t> (</a:t>
            </a:r>
            <a:r>
              <a:rPr lang="pl-PL" dirty="0" err="1"/>
              <a:t>drastically</a:t>
            </a:r>
            <a:r>
              <a:rPr lang="pl-PL" dirty="0"/>
              <a:t> </a:t>
            </a:r>
            <a:r>
              <a:rPr lang="pl-PL" dirty="0" err="1"/>
              <a:t>limiting</a:t>
            </a:r>
            <a:r>
              <a:rPr lang="pl-PL" dirty="0"/>
              <a:t> the </a:t>
            </a:r>
            <a:r>
              <a:rPr lang="pl-PL" dirty="0" err="1"/>
              <a:t>number</a:t>
            </a:r>
            <a:r>
              <a:rPr lang="pl-PL" dirty="0"/>
              <a:t> of </a:t>
            </a:r>
            <a:r>
              <a:rPr lang="pl-PL" dirty="0" err="1"/>
              <a:t>NPEs</a:t>
            </a:r>
            <a:r>
              <a:rPr lang="pl-PL" dirty="0"/>
              <a:t>);</a:t>
            </a:r>
          </a:p>
          <a:p>
            <a:r>
              <a:rPr lang="pl-PL" dirty="0" err="1"/>
              <a:t>If</a:t>
            </a:r>
            <a:r>
              <a:rPr lang="pl-PL" dirty="0"/>
              <a:t>, </a:t>
            </a:r>
            <a:r>
              <a:rPr lang="pl-PL" dirty="0" err="1"/>
              <a:t>try-catch</a:t>
            </a:r>
            <a:r>
              <a:rPr lang="pl-PL" dirty="0"/>
              <a:t>, </a:t>
            </a:r>
            <a:r>
              <a:rPr lang="pl-PL" dirty="0" err="1"/>
              <a:t>when</a:t>
            </a:r>
            <a:r>
              <a:rPr lang="pl-PL" dirty="0"/>
              <a:t> </a:t>
            </a:r>
            <a:r>
              <a:rPr lang="pl-PL" dirty="0" err="1"/>
              <a:t>expressions</a:t>
            </a:r>
            <a:r>
              <a:rPr lang="pl-PL" dirty="0"/>
              <a:t>;</a:t>
            </a:r>
          </a:p>
          <a:p>
            <a:r>
              <a:rPr lang="pl-PL" dirty="0"/>
              <a:t>Extension </a:t>
            </a:r>
            <a:r>
              <a:rPr lang="pl-PL" dirty="0" err="1"/>
              <a:t>functions</a:t>
            </a:r>
            <a:r>
              <a:rPr lang="pl-PL" dirty="0"/>
              <a:t>;</a:t>
            </a:r>
          </a:p>
          <a:p>
            <a:r>
              <a:rPr lang="pl-PL" dirty="0" err="1"/>
              <a:t>Var</a:t>
            </a:r>
            <a:r>
              <a:rPr lang="pl-PL" dirty="0"/>
              <a:t> and </a:t>
            </a:r>
            <a:r>
              <a:rPr lang="pl-PL" dirty="0" err="1"/>
              <a:t>val</a:t>
            </a:r>
            <a:r>
              <a:rPr lang="pl-PL" dirty="0"/>
              <a:t> </a:t>
            </a:r>
            <a:r>
              <a:rPr lang="pl-PL" dirty="0" err="1"/>
              <a:t>keywords</a:t>
            </a:r>
            <a:r>
              <a:rPr lang="pl-PL" dirty="0"/>
              <a:t>;</a:t>
            </a:r>
          </a:p>
          <a:p>
            <a:r>
              <a:rPr lang="pl-PL" dirty="0" err="1"/>
              <a:t>Inline</a:t>
            </a:r>
            <a:r>
              <a:rPr lang="pl-PL" dirty="0"/>
              <a:t> </a:t>
            </a:r>
            <a:r>
              <a:rPr lang="pl-PL" dirty="0" err="1"/>
              <a:t>functions</a:t>
            </a:r>
            <a:r>
              <a:rPr lang="pl-PL" dirty="0"/>
              <a:t>;</a:t>
            </a:r>
          </a:p>
          <a:p>
            <a:r>
              <a:rPr lang="pl-PL" dirty="0" err="1"/>
              <a:t>Named</a:t>
            </a:r>
            <a:r>
              <a:rPr lang="pl-PL" dirty="0"/>
              <a:t> </a:t>
            </a:r>
            <a:r>
              <a:rPr lang="pl-PL" dirty="0" err="1"/>
              <a:t>function</a:t>
            </a:r>
            <a:r>
              <a:rPr lang="pl-PL" dirty="0"/>
              <a:t> </a:t>
            </a:r>
            <a:r>
              <a:rPr lang="pl-PL" dirty="0" err="1"/>
              <a:t>parameters</a:t>
            </a:r>
            <a:r>
              <a:rPr lang="pl-PL" dirty="0"/>
              <a:t>;</a:t>
            </a:r>
          </a:p>
          <a:p>
            <a:r>
              <a:rPr lang="pl-PL" dirty="0"/>
              <a:t>Multi-</a:t>
            </a:r>
            <a:r>
              <a:rPr lang="pl-PL" dirty="0" err="1"/>
              <a:t>value</a:t>
            </a:r>
            <a:r>
              <a:rPr lang="pl-PL" dirty="0"/>
              <a:t> return </a:t>
            </a:r>
            <a:r>
              <a:rPr lang="pl-PL" dirty="0" err="1"/>
              <a:t>functions</a:t>
            </a:r>
            <a:r>
              <a:rPr lang="pl-PL" dirty="0"/>
              <a:t>;</a:t>
            </a:r>
          </a:p>
          <a:p>
            <a:r>
              <a:rPr lang="pl-PL" dirty="0" err="1"/>
              <a:t>Semi-colons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optional</a:t>
            </a:r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4294967295"/>
          </p:nvPr>
        </p:nvSpPr>
        <p:spPr>
          <a:xfrm>
            <a:off x="4493335" y="6362378"/>
            <a:ext cx="2133600" cy="365125"/>
          </a:xfrm>
          <a:prstGeom prst="rect">
            <a:avLst/>
          </a:prstGeom>
        </p:spPr>
        <p:txBody>
          <a:bodyPr/>
          <a:lstStyle/>
          <a:p>
            <a:fld id="{B4BFD808-6B56-4447-9401-2398D08EE3C0}" type="datetime1">
              <a:rPr lang="en-US" smtClean="0"/>
              <a:pPr/>
              <a:t>6/13/22</a:t>
            </a:fld>
            <a:endParaRPr lang="en-US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465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things</a:t>
            </a:r>
            <a:r>
              <a:rPr lang="pl-PL" dirty="0"/>
              <a:t>…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 dirty="0" err="1"/>
              <a:t>Functional</a:t>
            </a:r>
            <a:r>
              <a:rPr lang="pl-PL" dirty="0"/>
              <a:t> </a:t>
            </a:r>
            <a:r>
              <a:rPr lang="pl-PL" dirty="0" err="1"/>
              <a:t>programming</a:t>
            </a:r>
            <a:r>
              <a:rPr lang="pl-PL" dirty="0"/>
              <a:t> </a:t>
            </a:r>
            <a:r>
              <a:rPr lang="pl-PL" dirty="0" err="1"/>
              <a:t>constructs</a:t>
            </a:r>
            <a:r>
              <a:rPr lang="pl-PL" dirty="0"/>
              <a:t> (</a:t>
            </a:r>
            <a:r>
              <a:rPr lang="pl-PL" dirty="0" err="1"/>
              <a:t>like</a:t>
            </a:r>
            <a:r>
              <a:rPr lang="pl-PL" dirty="0"/>
              <a:t> </a:t>
            </a:r>
            <a:r>
              <a:rPr lang="pl-PL" dirty="0" err="1"/>
              <a:t>higher</a:t>
            </a:r>
            <a:r>
              <a:rPr lang="pl-PL" dirty="0"/>
              <a:t> order </a:t>
            </a:r>
            <a:r>
              <a:rPr lang="pl-PL" dirty="0" err="1"/>
              <a:t>functions</a:t>
            </a:r>
            <a:r>
              <a:rPr lang="pl-PL" dirty="0"/>
              <a:t>)</a:t>
            </a:r>
          </a:p>
          <a:p>
            <a:r>
              <a:rPr lang="pl-PL" dirty="0"/>
              <a:t>Smart casting</a:t>
            </a:r>
          </a:p>
          <a:p>
            <a:r>
              <a:rPr lang="pl-PL" dirty="0" err="1"/>
              <a:t>Async</a:t>
            </a:r>
            <a:r>
              <a:rPr lang="pl-PL" dirty="0"/>
              <a:t>/</a:t>
            </a:r>
            <a:r>
              <a:rPr lang="pl-PL" dirty="0" err="1"/>
              <a:t>await</a:t>
            </a:r>
            <a:endParaRPr lang="pl-PL" dirty="0"/>
          </a:p>
          <a:p>
            <a:r>
              <a:rPr lang="pl-PL" b="1" dirty="0"/>
              <a:t>Data </a:t>
            </a:r>
            <a:r>
              <a:rPr lang="pl-PL" b="1" dirty="0" err="1"/>
              <a:t>classes</a:t>
            </a:r>
            <a:endParaRPr lang="pl-PL" b="1" dirty="0"/>
          </a:p>
          <a:p>
            <a:r>
              <a:rPr lang="pl-PL" dirty="0" err="1"/>
              <a:t>Properties</a:t>
            </a:r>
            <a:r>
              <a:rPr lang="pl-PL" dirty="0"/>
              <a:t> (C#- </a:t>
            </a:r>
            <a:r>
              <a:rPr lang="pl-PL" dirty="0" err="1"/>
              <a:t>like</a:t>
            </a:r>
            <a:r>
              <a:rPr lang="pl-PL" dirty="0"/>
              <a:t>)</a:t>
            </a:r>
          </a:p>
          <a:p>
            <a:r>
              <a:rPr lang="pl-PL" dirty="0"/>
              <a:t>No </a:t>
            </a:r>
            <a:r>
              <a:rPr lang="pl-PL" dirty="0" err="1"/>
              <a:t>checked</a:t>
            </a:r>
            <a:r>
              <a:rPr lang="pl-PL" dirty="0"/>
              <a:t> </a:t>
            </a:r>
            <a:r>
              <a:rPr lang="pl-PL" dirty="0" err="1"/>
              <a:t>exceptions</a:t>
            </a:r>
            <a:endParaRPr lang="pl-PL" dirty="0"/>
          </a:p>
          <a:p>
            <a:r>
              <a:rPr lang="pl-PL" dirty="0"/>
              <a:t>Operator </a:t>
            </a:r>
            <a:r>
              <a:rPr lang="pl-PL" dirty="0" err="1"/>
              <a:t>overloading</a:t>
            </a:r>
            <a:endParaRPr lang="pl-PL" dirty="0"/>
          </a:p>
          <a:p>
            <a:r>
              <a:rPr lang="pl-PL" dirty="0"/>
              <a:t>…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just</a:t>
            </a:r>
            <a:r>
              <a:rPr lang="pl-PL" dirty="0"/>
              <a:t> </a:t>
            </a:r>
            <a:r>
              <a:rPr lang="pl-PL" dirty="0" err="1"/>
              <a:t>scratching</a:t>
            </a:r>
            <a:r>
              <a:rPr lang="pl-PL" dirty="0"/>
              <a:t> the </a:t>
            </a:r>
            <a:r>
              <a:rPr lang="pl-PL" dirty="0" err="1"/>
              <a:t>surface</a:t>
            </a:r>
            <a:endParaRPr lang="pl-PL" dirty="0"/>
          </a:p>
          <a:p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4294967295"/>
          </p:nvPr>
        </p:nvSpPr>
        <p:spPr>
          <a:xfrm>
            <a:off x="4493335" y="6362378"/>
            <a:ext cx="2133600" cy="365125"/>
          </a:xfrm>
          <a:prstGeom prst="rect">
            <a:avLst/>
          </a:prstGeom>
        </p:spPr>
        <p:txBody>
          <a:bodyPr/>
          <a:lstStyle/>
          <a:p>
            <a:fld id="{B4BFD808-6B56-4447-9401-2398D08EE3C0}" type="datetime1">
              <a:rPr lang="en-US" smtClean="0"/>
              <a:pPr/>
              <a:t>6/13/22</a:t>
            </a:fld>
            <a:endParaRPr lang="en-US" dirty="0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881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Let’s</a:t>
            </a:r>
            <a:r>
              <a:rPr lang="pl-PL" dirty="0"/>
              <a:t> </a:t>
            </a:r>
            <a:r>
              <a:rPr lang="pl-PL" dirty="0" err="1"/>
              <a:t>dive</a:t>
            </a:r>
            <a:r>
              <a:rPr lang="pl-PL" dirty="0"/>
              <a:t> </a:t>
            </a:r>
            <a:r>
              <a:rPr lang="pl-PL" dirty="0" err="1"/>
              <a:t>deeper</a:t>
            </a:r>
            <a:r>
              <a:rPr lang="pl-PL" dirty="0"/>
              <a:t> and </a:t>
            </a:r>
            <a:r>
              <a:rPr lang="pl-PL" dirty="0" err="1"/>
              <a:t>explore</a:t>
            </a:r>
            <a:r>
              <a:rPr lang="pl-PL" dirty="0"/>
              <a:t> Kotlin!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4294967295"/>
          </p:nvPr>
        </p:nvSpPr>
        <p:spPr>
          <a:xfrm>
            <a:off x="4493335" y="6362378"/>
            <a:ext cx="2133600" cy="365125"/>
          </a:xfrm>
          <a:prstGeom prst="rect">
            <a:avLst/>
          </a:prstGeom>
        </p:spPr>
        <p:txBody>
          <a:bodyPr/>
          <a:lstStyle/>
          <a:p>
            <a:fld id="{B4BFD808-6B56-4447-9401-2398D08EE3C0}" type="datetime1">
              <a:rPr lang="en-US" smtClean="0"/>
              <a:pPr/>
              <a:t>6/13/22</a:t>
            </a:fld>
            <a:endParaRPr lang="en-US" dirty="0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7918391-D411-FE40-AAD7-861AE5233E0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196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A1186-84BB-80DD-EA31-C42CB3315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013" y="118941"/>
            <a:ext cx="11191894" cy="1325563"/>
          </a:xfrm>
        </p:spPr>
        <p:txBody>
          <a:bodyPr/>
          <a:lstStyle/>
          <a:p>
            <a:r>
              <a:rPr lang="en-US" dirty="0"/>
              <a:t>Typical Kotlin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21E14-8D8B-91B3-8E9F-7F7A9D86C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effectLst/>
              </a:rPr>
              <a:t>Developers commonly use an </a:t>
            </a:r>
            <a:r>
              <a:rPr lang="en-US" b="1" i="1" dirty="0">
                <a:effectLst/>
              </a:rPr>
              <a:t>Integrated Development Environment</a:t>
            </a:r>
            <a:r>
              <a:rPr lang="en-US" dirty="0">
                <a:effectLst/>
              </a:rPr>
              <a:t> (</a:t>
            </a:r>
            <a:r>
              <a:rPr lang="en-US" b="1" i="1" dirty="0">
                <a:effectLst/>
              </a:rPr>
              <a:t>IDE</a:t>
            </a:r>
            <a:r>
              <a:rPr lang="en-US" dirty="0">
                <a:effectLst/>
              </a:rPr>
              <a:t>) to write Kotlin programs. Android Studio is the most popular IDE for writing Android apps with Kotlin.</a:t>
            </a:r>
          </a:p>
          <a:p>
            <a:pPr marL="0" indent="0">
              <a:buNone/>
            </a:pPr>
            <a:r>
              <a:rPr lang="en-US" dirty="0">
                <a:effectLst/>
              </a:rPr>
              <a:t>A developer creates and runs a typical Kotlin program in the following way:</a:t>
            </a:r>
          </a:p>
          <a:p>
            <a:pPr lvl="1"/>
            <a:r>
              <a:rPr lang="en-US" sz="1900" dirty="0">
                <a:effectLst/>
              </a:rPr>
              <a:t>A developer uses an IDE to type Kotlin code into a source file with a .kt file extension.</a:t>
            </a:r>
          </a:p>
          <a:p>
            <a:pPr lvl="1"/>
            <a:r>
              <a:rPr lang="en-US" sz="1900" dirty="0">
                <a:effectLst/>
              </a:rPr>
              <a:t>The IDE compiles Kotlin source files into </a:t>
            </a:r>
            <a:r>
              <a:rPr lang="en-US" sz="1900" b="1" i="1" dirty="0">
                <a:effectLst/>
              </a:rPr>
              <a:t>bytecode</a:t>
            </a:r>
            <a:r>
              <a:rPr lang="en-US" sz="1900" dirty="0">
                <a:effectLst/>
              </a:rPr>
              <a:t>, which are binary instructions stored in a file with a .class file extension.</a:t>
            </a:r>
          </a:p>
          <a:p>
            <a:pPr lvl="1"/>
            <a:r>
              <a:rPr lang="en-US" sz="1900" dirty="0">
                <a:effectLst/>
              </a:rPr>
              <a:t>The program runs on a </a:t>
            </a:r>
            <a:r>
              <a:rPr lang="en-US" sz="1900" b="1" i="1" dirty="0">
                <a:effectLst/>
              </a:rPr>
              <a:t>Java Virtual Machine</a:t>
            </a:r>
            <a:r>
              <a:rPr lang="en-US" sz="1900" dirty="0">
                <a:effectLst/>
              </a:rPr>
              <a:t> (</a:t>
            </a:r>
            <a:r>
              <a:rPr lang="en-US" sz="1900" b="1" i="1" dirty="0">
                <a:effectLst/>
              </a:rPr>
              <a:t>JVM</a:t>
            </a:r>
            <a:r>
              <a:rPr lang="en-US" sz="1900" dirty="0">
                <a:effectLst/>
              </a:rPr>
              <a:t>), software that executes bytecode.</a:t>
            </a:r>
          </a:p>
          <a:p>
            <a:pPr lvl="1"/>
            <a:r>
              <a:rPr lang="en-US" dirty="0">
                <a:effectLst/>
              </a:rPr>
              <a:t>A Kotlin program must have a function called </a:t>
            </a:r>
            <a:r>
              <a:rPr lang="en-US" sz="2000" dirty="0"/>
              <a:t>main</a:t>
            </a:r>
            <a:r>
              <a:rPr lang="en-US" dirty="0">
                <a:effectLst/>
              </a:rPr>
              <a:t>.</a:t>
            </a:r>
            <a:endParaRPr lang="en-US" sz="1900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723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mp1" id="{D115A359-5A65-834E-B5DF-7C44AE884E69}" vid="{09986D95-581C-CB4B-A83F-4E881EBDFF0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515</TotalTime>
  <Words>1031</Words>
  <Application>Microsoft Macintosh PowerPoint</Application>
  <PresentationFormat>Widescreen</PresentationFormat>
  <Paragraphs>136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Wingdings</vt:lpstr>
      <vt:lpstr>Office Theme</vt:lpstr>
      <vt:lpstr>Intro to Kotlin</vt:lpstr>
      <vt:lpstr>Introduction to Kotlin</vt:lpstr>
      <vt:lpstr>What is Kotlin?</vt:lpstr>
      <vt:lpstr>What is Kotlin? </vt:lpstr>
      <vt:lpstr>Google and Android</vt:lpstr>
      <vt:lpstr>What does Kotlin feature?</vt:lpstr>
      <vt:lpstr>More things…</vt:lpstr>
      <vt:lpstr>Let’s dive deeper and explore Kotlin!</vt:lpstr>
      <vt:lpstr>Typical Kotlin Program</vt:lpstr>
      <vt:lpstr>Comments and semicolons</vt:lpstr>
      <vt:lpstr>Variables and data types</vt:lpstr>
      <vt:lpstr>Variables and data types</vt:lpstr>
      <vt:lpstr>Naming variables</vt:lpstr>
      <vt:lpstr>Arithmetic in string template</vt:lpstr>
      <vt:lpstr>Conditionals</vt:lpstr>
      <vt:lpstr>Example</vt:lpstr>
      <vt:lpstr>Conditions – in and when</vt:lpstr>
      <vt:lpstr>Conditions – in and when</vt:lpstr>
      <vt:lpstr>Kotlin Hard vs Soft keywords</vt:lpstr>
      <vt:lpstr>Loops</vt:lpstr>
      <vt:lpstr>Conclusion</vt:lpstr>
      <vt:lpstr>End of Intro To Kotlin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</dc:title>
  <dc:subject/>
  <dc:creator>Douglas A Bouchelle</dc:creator>
  <cp:keywords/>
  <dc:description/>
  <cp:lastModifiedBy>Moaath Alrajab</cp:lastModifiedBy>
  <cp:revision>11</cp:revision>
  <cp:lastPrinted>2021-06-28T13:33:22Z</cp:lastPrinted>
  <dcterms:created xsi:type="dcterms:W3CDTF">2022-01-11T14:50:59Z</dcterms:created>
  <dcterms:modified xsi:type="dcterms:W3CDTF">2022-06-13T23:16:26Z</dcterms:modified>
  <cp:category/>
</cp:coreProperties>
</file>